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327" r:id="rId20"/>
    <p:sldId id="273" r:id="rId21"/>
    <p:sldId id="267" r:id="rId22"/>
    <p:sldId id="270" r:id="rId23"/>
    <p:sldId id="314" r:id="rId24"/>
    <p:sldId id="268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332" r:id="rId38"/>
    <p:sldId id="287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06/24/2023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24.06.2023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24.06.2023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24.06.2023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24.06.2023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24.06.2023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24.06.2023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lilianweng.github.io/posts/2018-10-13-flow-model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eta.dreamstudio.ai/dream" TargetMode="External"/><Relationship Id="rId3" Type="http://schemas.openxmlformats.org/officeDocument/2006/relationships/hyperlink" Target="https://arxiv.org/abs/2204.06125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1.02111" TargetMode="External"/><Relationship Id="rId5" Type="http://schemas.openxmlformats.org/officeDocument/2006/relationships/hyperlink" Target="https://imagen.research.google/" TargetMode="External"/><Relationship Id="rId4" Type="http://schemas.openxmlformats.org/officeDocument/2006/relationships/hyperlink" Target="https://arxiv.org/abs/2112.10741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4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 over VAE:</a:t>
                </a:r>
                <a:endParaRPr lang="en-GB" dirty="0"/>
              </a:p>
              <a:p>
                <a:r>
                  <a:rPr lang="en-GB" dirty="0"/>
                  <a:t>instead of simple functions like Gaussians, allow</a:t>
                </a:r>
                <a:r>
                  <a:rPr lang="en-GB" sz="2800" dirty="0"/>
                  <a:t> more complex </a:t>
                </a:r>
                <a:r>
                  <a:rPr lang="en-GB" dirty="0"/>
                  <a:t>ones: real-world distributions usually much more complicated</a:t>
                </a:r>
                <a:endParaRPr lang="en-DE" dirty="0"/>
              </a:p>
              <a:p>
                <a:r>
                  <a:rPr lang="en-GB" sz="2800" dirty="0"/>
                  <a:t>d</a:t>
                </a:r>
                <a:r>
                  <a:rPr lang="en-DE" sz="2800" dirty="0"/>
                  <a:t>irect/explicit estimation of likelihood (</a:t>
                </a:r>
                <a:r>
                  <a:rPr lang="en-GB" dirty="0"/>
                  <a:t>n</a:t>
                </a:r>
                <a:r>
                  <a:rPr lang="en-DE" dirty="0"/>
                  <a:t>egative log-likelihood as loss):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to predict rareness of future events)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distort training data by successively adding random noise, then learn to reverse this process (denoising)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generation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sample random noise and run through </a:t>
            </a:r>
            <a:r>
              <a:rPr lang="en-GB" dirty="0">
                <a:solidFill>
                  <a:srgbClr val="1F1F1F"/>
                </a:solidFill>
              </a:rPr>
              <a:t>the 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1F1F1F"/>
              </a:solidFill>
              <a:effectLst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1F1F1F"/>
                </a:solidFill>
              </a:rPr>
              <a:t>c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</a:rPr>
              <a:t>an be seen as special kind of energy-based models: parametrized energy function (to be minimized) of target, observable, and latent variables 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  <a:sym typeface="Wingdings" pitchFamily="2" charset="2"/>
              </a:rPr>
              <a:t> no need for proper normalization of probability distributions</a:t>
            </a:r>
            <a:endParaRPr lang="en-GB" sz="2200" b="0" i="0" u="none" strike="noStrike" dirty="0">
              <a:solidFill>
                <a:srgbClr val="1F1F1F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s</a:t>
            </a:r>
            <a:r>
              <a:rPr lang="en-DE" sz="2600" dirty="0">
                <a:sym typeface="Wingdings" pitchFamily="2" charset="2"/>
              </a:rPr>
              <a:t>ignificant </a:t>
            </a:r>
            <a:r>
              <a:rPr lang="en-DE" sz="2600" dirty="0"/>
              <a:t>speedup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diffusion model highly flexible in terms of architecture: only require same input and output dimensionality </a:t>
            </a:r>
            <a:r>
              <a:rPr lang="en-GB" sz="2600" dirty="0">
                <a:sym typeface="Wingdings" pitchFamily="2" charset="2"/>
              </a:rPr>
              <a:t> often U-Net-like architectures (autoencoder-like) with skip connections (and </a:t>
            </a:r>
            <a:r>
              <a:rPr lang="en-DE" sz="2600" dirty="0"/>
              <a:t>attention to handle flexible conditioning)</a:t>
            </a:r>
            <a:endParaRPr lang="en-GB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6847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51574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implementations available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ext-to-image:</a:t>
            </a:r>
            <a:br>
              <a:rPr lang="en-DE" sz="2600" dirty="0">
                <a:hlinkClick r:id="rId2"/>
              </a:rPr>
            </a:br>
            <a:r>
              <a:rPr lang="en-DE" sz="2600" dirty="0">
                <a:hlinkClick r:id="rId3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2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r>
              <a:rPr lang="en-DE" sz="2600" dirty="0"/>
              <a:t>, ...</a:t>
            </a:r>
          </a:p>
          <a:p>
            <a:pPr marL="0" indent="0">
              <a:buNone/>
            </a:pPr>
            <a:endParaRPr lang="en-DE" sz="2600" dirty="0">
              <a:hlinkClick r:id="rId3"/>
            </a:endParaRPr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3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426EB-5B87-D3F8-3DFA-AFDDD9FC8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1825625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w</a:t>
            </a:r>
            <a:r>
              <a:rPr lang="en-DE" sz="2600" dirty="0"/>
              <a:t>eb app for Stable Diffusion: </a:t>
            </a:r>
            <a:r>
              <a:rPr lang="en-DE" sz="2600" dirty="0">
                <a:hlinkClick r:id="rId8"/>
              </a:rPr>
              <a:t>DreamStudio</a:t>
            </a:r>
            <a:endParaRPr lang="en-DE" sz="2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2432929"/>
            <a:ext cx="4572000" cy="42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5ABB-9244-0E41-EA72-4519DDE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Inpainting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CDDD-EBDB-6A9C-B7CB-C6CD7D51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GLIDE example: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A6E4-1959-564F-88EC-948E08CF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7DECA47C-5DDC-3A3B-CCAF-3DC40D79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9210"/>
            <a:ext cx="7772400" cy="439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17ECC-0CA1-2AC3-512C-C75AA0937AA2}"/>
              </a:ext>
            </a:extLst>
          </p:cNvPr>
          <p:cNvSpPr txBox="1"/>
          <p:nvPr/>
        </p:nvSpPr>
        <p:spPr>
          <a:xfrm>
            <a:off x="9296841" y="62784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260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12557</TotalTime>
  <Words>2132</Words>
  <Application>Microsoft Office PowerPoint</Application>
  <PresentationFormat>Widescreen</PresentationFormat>
  <Paragraphs>324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Usage in Generative Models</vt:lpstr>
      <vt:lpstr>Invertible Neural Networks</vt:lpstr>
      <vt:lpstr>Generative Adversarial Networks (GAN)</vt:lpstr>
      <vt:lpstr>Indirect Training via Discriminator</vt:lpstr>
      <vt:lpstr>Formulation</vt:lpstr>
      <vt:lpstr>Properties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Applications</vt:lpstr>
      <vt:lpstr>Inpainting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Wick, Felix</cp:lastModifiedBy>
  <cp:revision>179</cp:revision>
  <dcterms:created xsi:type="dcterms:W3CDTF">2022-07-19T12:00:00Z</dcterms:created>
  <dcterms:modified xsi:type="dcterms:W3CDTF">2023-06-25T06:16:52Z</dcterms:modified>
</cp:coreProperties>
</file>